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69" r:id="rId3"/>
    <p:sldId id="264" r:id="rId4"/>
    <p:sldId id="315" r:id="rId5"/>
    <p:sldId id="301" r:id="rId6"/>
    <p:sldId id="291" r:id="rId7"/>
    <p:sldId id="303" r:id="rId8"/>
    <p:sldId id="308" r:id="rId9"/>
    <p:sldId id="300" r:id="rId10"/>
    <p:sldId id="299" r:id="rId11"/>
    <p:sldId id="30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75" autoAdjust="0"/>
  </p:normalViewPr>
  <p:slideViewPr>
    <p:cSldViewPr snapToGrid="0">
      <p:cViewPr varScale="1">
        <p:scale>
          <a:sx n="94" d="100"/>
          <a:sy n="94" d="100"/>
        </p:scale>
        <p:origin x="11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1FF61-AA2A-4529-945C-E8CF30F69CC7}" type="datetimeFigureOut">
              <a:rPr lang="ru-RU" smtClean="0"/>
              <a:t>пн 07.11.22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FC03C-2EC4-4A32-8956-08F6397C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FC03C-2EC4-4A32-8956-08F6397CBF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0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FC03C-2EC4-4A32-8956-08F6397CBF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3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FC03C-2EC4-4A32-8956-08F6397CBF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4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0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0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7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8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4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7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5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1FF9-02C0-43AB-95F6-1BB7D7266E9A}" type="datetimeFigureOut">
              <a:rPr lang="ru-RU" smtClean="0"/>
              <a:pPr/>
              <a:t>пн 07.11.22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D3DE-6737-4AB1-87C9-83A2CE1DF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00BA1B-1D21-431F-8234-7F6DE7CA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" y="280827"/>
            <a:ext cx="12055309" cy="62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EDA641-A19B-43D5-9F1B-B7772090F6B1}"/>
              </a:ext>
            </a:extLst>
          </p:cNvPr>
          <p:cNvSpPr/>
          <p:nvPr/>
        </p:nvSpPr>
        <p:spPr>
          <a:xfrm>
            <a:off x="1513841" y="1193221"/>
            <a:ext cx="10678159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2020 – Победитель регионального этапа Национальной премии «Бизнес-Успех»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2020 – Лучшее социально-ориентированное предприятие Псковской области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2021 – Органик-центр вошел в Топ-30 федерального этапа Национальной премии «Бизнес-Успех»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2021 – Бренды «Псковские заедки», «Псковский чай» вошли в Топ-100 Всероссийского конкурса «Вкусы России»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2022 – Сертификат на знак качества «ОКНО»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US" sz="2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B66C75-2C81-4978-980E-CA6CD6AB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53" y="3810311"/>
            <a:ext cx="3772463" cy="29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66D1AE15-3ED5-485F-B748-5A7252A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8" y="239421"/>
            <a:ext cx="10515600" cy="816529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Наши награды, сертификаты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FF70B50-21FE-4D5C-83C5-9BCACFEE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44" y="3810311"/>
            <a:ext cx="3040438" cy="29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C20B12D-9BC5-43F0-B9D4-BBC40180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8" y="3788963"/>
            <a:ext cx="2012479" cy="29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02FF0-E5B7-84F7-F46B-B1A152A7F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8" y="3621707"/>
            <a:ext cx="2210379" cy="31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9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CE0ABF-58BD-499C-844A-ADF28C16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-192921"/>
            <a:ext cx="4988560" cy="643127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Проблема </a:t>
            </a: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 пострадал из-за резкого разрыва партнерских отношений России с Эстоний в марте 2022 г. </a:t>
            </a: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НКО не получило компенсацию своих затрат более 3 млн. руб. </a:t>
            </a: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Запрос</a:t>
            </a: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Производственное НКО в настоящее время нуждается в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инвестициях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для полноценной работы</a:t>
            </a:r>
            <a:endParaRPr lang="ru-RU" sz="23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EED0A0-07F7-311E-3512-878D5725A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28" y="220724"/>
            <a:ext cx="6051450" cy="4036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3734E-EAA3-D0AA-AE6E-FE88B3F21FA0}"/>
              </a:ext>
            </a:extLst>
          </p:cNvPr>
          <p:cNvSpPr txBox="1"/>
          <p:nvPr/>
        </p:nvSpPr>
        <p:spPr>
          <a:xfrm>
            <a:off x="7124868" y="4761030"/>
            <a:ext cx="490491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C00000"/>
                </a:solidFill>
              </a:rPr>
              <a:t>Благодарим за внимание!</a:t>
            </a:r>
            <a:endParaRPr lang="en-US" sz="3000" b="1" dirty="0">
              <a:solidFill>
                <a:srgbClr val="C00000"/>
              </a:solidFill>
            </a:endParaRPr>
          </a:p>
          <a:p>
            <a:pPr lvl="0" algn="ctr"/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Органик-центр</a:t>
            </a:r>
            <a:r>
              <a:rPr lang="ru-RU" sz="1800" b="1" dirty="0"/>
              <a:t>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«Активное село»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activillage.ru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+7 900 993 1000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47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6160" y="241144"/>
            <a:ext cx="4553473" cy="6505096"/>
          </a:xfrm>
        </p:spPr>
        <p:txBody>
          <a:bodyPr>
            <a:noAutofit/>
          </a:bodyPr>
          <a:lstStyle/>
          <a:p>
            <a:pPr lvl="0"/>
            <a:r>
              <a:rPr lang="ru-RU" sz="3000" b="1" dirty="0">
                <a:solidFill>
                  <a:srgbClr val="C00000"/>
                </a:solidFill>
              </a:rPr>
              <a:t>Проблемы</a:t>
            </a:r>
            <a:r>
              <a:rPr lang="ru-RU" sz="3000" b="1" dirty="0">
                <a:ea typeface="+mj-ea"/>
                <a:cs typeface="+mj-cs"/>
              </a:rPr>
              <a:t>, на решение которых направлен проект: </a:t>
            </a:r>
          </a:p>
          <a:p>
            <a:pPr lvl="0"/>
            <a:endParaRPr lang="ru-RU" sz="3000" b="1" dirty="0">
              <a:solidFill>
                <a:srgbClr val="C00000"/>
              </a:solidFill>
            </a:endParaRPr>
          </a:p>
          <a:p>
            <a:pPr lvl="0"/>
            <a:r>
              <a:rPr lang="ru-RU" sz="2500" b="1" dirty="0">
                <a:solidFill>
                  <a:srgbClr val="C00000"/>
                </a:solidFill>
              </a:rPr>
              <a:t>Низкая конкурентоспособность сельских МСП Псковской области России и Юго-востока Эстонии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600" b="1" dirty="0"/>
              <a:t>Отсутствие профессиональной переработки для товарных ЛПХ, садоводов, начинающих фермеров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600" b="1" dirty="0"/>
              <a:t>Отсутствие системной поддержки, инфраструктурных инструментов поддержки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600" b="1" dirty="0"/>
              <a:t>Низкая деловая активность, боязнь кооперации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b="1" dirty="0"/>
              <a:t>Низкий уровень информированности об эко-технологиях земледелия и переработки, в т.ч. инновационных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53E05-FD68-431C-AB02-B41C1D98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7" y="363063"/>
            <a:ext cx="6494033" cy="43315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BD1DD5-87A3-ACDF-5548-F0E9721F4172}"/>
              </a:ext>
            </a:extLst>
          </p:cNvPr>
          <p:cNvSpPr/>
          <p:nvPr/>
        </p:nvSpPr>
        <p:spPr>
          <a:xfrm>
            <a:off x="877942" y="5002221"/>
            <a:ext cx="575055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Софинансирование </a:t>
            </a:r>
            <a:r>
              <a:rPr lang="ru-RU" sz="2500" b="1" dirty="0">
                <a:solidFill>
                  <a:srgbClr val="C00000"/>
                </a:solidFill>
              </a:rPr>
              <a:t>Программы приграничного сотрудничества «Россия-Эстония» </a:t>
            </a:r>
            <a:r>
              <a:rPr lang="ru-RU" sz="1600" b="1" dirty="0"/>
              <a:t>на период 2014-2020 </a:t>
            </a:r>
            <a:r>
              <a:rPr lang="ru-RU" sz="1600" b="1" dirty="0" err="1"/>
              <a:t>г.г</a:t>
            </a:r>
            <a:r>
              <a:rPr lang="ru-RU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871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4904" y="209837"/>
            <a:ext cx="64611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Идея проекта (решение проблем):</a:t>
            </a:r>
          </a:p>
          <a:p>
            <a:endParaRPr lang="ru-RU" sz="2500" b="1" dirty="0">
              <a:solidFill>
                <a:srgbClr val="C00000"/>
              </a:solidFill>
            </a:endParaRPr>
          </a:p>
          <a:p>
            <a:pPr algn="ctr"/>
            <a:endParaRPr lang="ru-RU" sz="12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500" b="1" dirty="0"/>
              <a:t>Центры коллективной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500" b="1" dirty="0">
                <a:solidFill>
                  <a:srgbClr val="C00000"/>
                </a:solidFill>
              </a:rPr>
              <a:t>- сушки и упаковки </a:t>
            </a:r>
            <a:r>
              <a:rPr lang="ru-RU" sz="2500" b="1" dirty="0"/>
              <a:t>(Россия)</a:t>
            </a:r>
          </a:p>
          <a:p>
            <a:pPr marL="342900" indent="-342900" algn="just">
              <a:buFontTx/>
              <a:buChar char="-"/>
            </a:pPr>
            <a:r>
              <a:rPr lang="ru-RU" sz="2500" b="1" dirty="0">
                <a:solidFill>
                  <a:srgbClr val="C00000"/>
                </a:solidFill>
              </a:rPr>
              <a:t>заморозки </a:t>
            </a:r>
            <a:r>
              <a:rPr lang="ru-RU" sz="2500" b="1" dirty="0"/>
              <a:t>(Эстония)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500" b="1" dirty="0"/>
              <a:t>2. Бесплатные мероприятия:</a:t>
            </a:r>
          </a:p>
          <a:p>
            <a:pPr algn="just"/>
            <a:endParaRPr lang="ru-RU" sz="25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Учебные программы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Выездные </a:t>
            </a:r>
          </a:p>
          <a:p>
            <a:pPr algn="just"/>
            <a:r>
              <a:rPr lang="ru-RU" sz="2000" b="1" dirty="0"/>
              <a:t>совместные </a:t>
            </a:r>
          </a:p>
          <a:p>
            <a:pPr algn="just"/>
            <a:r>
              <a:rPr lang="ru-RU" sz="2000" b="1" dirty="0"/>
              <a:t>Семинары</a:t>
            </a:r>
          </a:p>
          <a:p>
            <a:pPr algn="just"/>
            <a:endParaRPr lang="ru-RU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Участие в</a:t>
            </a:r>
          </a:p>
          <a:p>
            <a:pPr algn="just"/>
            <a:r>
              <a:rPr lang="ru-RU" sz="2000" b="1" dirty="0"/>
              <a:t>Ярмарках России и</a:t>
            </a:r>
          </a:p>
          <a:p>
            <a:pPr algn="just"/>
            <a:r>
              <a:rPr lang="ru-RU" sz="2000" b="1" dirty="0"/>
              <a:t>Эстонии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2" y="209837"/>
            <a:ext cx="4563208" cy="32227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E60D91-40B4-4EBB-83B0-623B849CC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28" y="3545795"/>
            <a:ext cx="4642536" cy="3096572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208830EC-31E6-D6C3-5984-C19FDD14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0" y="3547491"/>
            <a:ext cx="4134229" cy="31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2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8960" y="397401"/>
            <a:ext cx="494562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C00000"/>
                </a:solidFill>
              </a:rPr>
              <a:t>Сельские МСП могут (в России и </a:t>
            </a:r>
            <a:r>
              <a:rPr lang="ru-RU" sz="3000" b="1" dirty="0" err="1">
                <a:solidFill>
                  <a:srgbClr val="C00000"/>
                </a:solidFill>
              </a:rPr>
              <a:t>физ.лица</a:t>
            </a:r>
            <a:r>
              <a:rPr lang="ru-RU" sz="3000" b="1" dirty="0">
                <a:solidFill>
                  <a:srgbClr val="C00000"/>
                </a:solidFill>
              </a:rPr>
              <a:t>)</a:t>
            </a:r>
            <a:r>
              <a:rPr lang="et-EE" sz="3000" b="1" dirty="0">
                <a:solidFill>
                  <a:srgbClr val="C00000"/>
                </a:solidFill>
              </a:rPr>
              <a:t>: </a:t>
            </a:r>
            <a:endParaRPr lang="ru-RU" sz="3000" b="1" dirty="0">
              <a:solidFill>
                <a:srgbClr val="C00000"/>
              </a:solidFill>
            </a:endParaRPr>
          </a:p>
          <a:p>
            <a:pPr lvl="0" algn="just"/>
            <a:endParaRPr lang="ru-RU" sz="2000" b="1" dirty="0"/>
          </a:p>
          <a:p>
            <a:pPr lvl="0" algn="just"/>
            <a:r>
              <a:rPr lang="ru-RU" sz="2200" b="1" dirty="0"/>
              <a:t>П</a:t>
            </a:r>
            <a:r>
              <a:rPr lang="et-EE" sz="2200" b="1" dirty="0"/>
              <a:t>о низкой стоимости </a:t>
            </a:r>
            <a:endParaRPr lang="ru-RU" sz="2200" b="1" dirty="0"/>
          </a:p>
          <a:p>
            <a:pPr lvl="0" algn="just"/>
            <a:r>
              <a:rPr lang="ru-RU" sz="2200" b="1" dirty="0"/>
              <a:t>(покрытие затрат)</a:t>
            </a:r>
          </a:p>
          <a:p>
            <a:pPr lvl="0" algn="just"/>
            <a:endParaRPr lang="ru-RU" sz="2200" b="1" dirty="0"/>
          </a:p>
          <a:p>
            <a:pPr lvl="0"/>
            <a:r>
              <a:rPr lang="ru-RU" sz="2200" b="1" dirty="0"/>
              <a:t>Профессионально высушить</a:t>
            </a:r>
            <a:r>
              <a:rPr lang="et-EE" sz="2200" b="1" dirty="0"/>
              <a:t> и упаковать </a:t>
            </a:r>
            <a:r>
              <a:rPr lang="ru-RU" sz="2200" b="1" dirty="0"/>
              <a:t>(Россия) либо профессионально сохранить замороженную </a:t>
            </a:r>
            <a:r>
              <a:rPr lang="et-EE" sz="2200" b="1" dirty="0"/>
              <a:t>продукцию </a:t>
            </a:r>
            <a:r>
              <a:rPr lang="ru-RU" sz="2200" b="1" dirty="0"/>
              <a:t>(Эстония)</a:t>
            </a:r>
          </a:p>
          <a:p>
            <a:pPr lvl="0" algn="just"/>
            <a:endParaRPr lang="ru-RU" sz="2200" b="1" dirty="0"/>
          </a:p>
          <a:p>
            <a:pPr lvl="0"/>
            <a:r>
              <a:rPr lang="ru-RU" sz="2200" b="1" dirty="0"/>
              <a:t>Д</a:t>
            </a:r>
            <a:r>
              <a:rPr lang="et-EE" sz="2200" b="1" dirty="0"/>
              <a:t>ля собственного потребления и для реализации</a:t>
            </a:r>
            <a:r>
              <a:rPr lang="et-EE" sz="2200" dirty="0"/>
              <a:t> </a:t>
            </a:r>
            <a:endParaRPr lang="ru-RU" sz="2200" dirty="0"/>
          </a:p>
          <a:p>
            <a:endParaRPr lang="ru-RU" sz="2200" dirty="0"/>
          </a:p>
          <a:p>
            <a:r>
              <a:rPr lang="ru-RU" sz="2200" b="1" dirty="0"/>
              <a:t>Не менее </a:t>
            </a:r>
            <a:r>
              <a:rPr lang="ru-RU" sz="2200" b="1" dirty="0">
                <a:solidFill>
                  <a:srgbClr val="C00000"/>
                </a:solidFill>
              </a:rPr>
              <a:t>60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C00000"/>
                </a:solidFill>
              </a:rPr>
              <a:t>предпринимателей</a:t>
            </a:r>
            <a:r>
              <a:rPr lang="ru-RU" sz="2200" b="1" dirty="0"/>
              <a:t> (30 - в каждом) из Псковской области и Юго-Восточной Эстонии – </a:t>
            </a:r>
            <a:r>
              <a:rPr lang="ru-RU" sz="2200" b="1" dirty="0">
                <a:solidFill>
                  <a:srgbClr val="C00000"/>
                </a:solidFill>
              </a:rPr>
              <a:t>до 10.03.2027 г.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FA672-1C46-8E8E-15FE-CA2FD40D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5" y="1463040"/>
            <a:ext cx="6429088" cy="36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0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3528" y="207869"/>
            <a:ext cx="11217591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</a:rPr>
              <a:t>Производственный комплекс в России</a:t>
            </a:r>
          </a:p>
          <a:p>
            <a:pPr algn="ctr"/>
            <a:endParaRPr lang="ru-RU" sz="2500" b="1" dirty="0">
              <a:solidFill>
                <a:srgbClr val="C00000"/>
              </a:solidFill>
            </a:endParaRP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Открыт с окт. 2020 г.</a:t>
            </a: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Основная продукция: Травы, овощи, фрукты, грибы, ягоды, мясо</a:t>
            </a: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Переработка: Сушка, квашение, изготовление варенья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dirty="0"/>
              <a:t>Объем переработки: </a:t>
            </a:r>
            <a:r>
              <a:rPr lang="ru-RU" sz="2000" b="1" dirty="0">
                <a:solidFill>
                  <a:srgbClr val="C00000"/>
                </a:solidFill>
              </a:rPr>
              <a:t>до 30 тонн/ мес.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Минимальная партия: </a:t>
            </a:r>
            <a:r>
              <a:rPr lang="ru-RU" sz="2000" b="1" dirty="0">
                <a:solidFill>
                  <a:srgbClr val="C00000"/>
                </a:solidFill>
              </a:rPr>
              <a:t>от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50 кг</a:t>
            </a:r>
          </a:p>
          <a:p>
            <a:endParaRPr lang="ru-RU" sz="1000" b="1" dirty="0">
              <a:solidFill>
                <a:srgbClr val="C00000"/>
              </a:solidFill>
            </a:endParaRP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Место нахождения: Псковская область, Псковский район, дер.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Логозовичи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(7 км от г. Пскова)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629AFD-EFF8-44B3-8025-809A28F0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891" y="1054433"/>
            <a:ext cx="1178099" cy="1656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484BD-4E70-4A7B-B3DA-CEF1F53C3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" y="4147486"/>
            <a:ext cx="4063739" cy="2710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1A725-DDA8-4BDE-93D7-A675C453E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63" y="4147486"/>
            <a:ext cx="4063737" cy="2710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D17B16-74A3-48DC-A5E8-9809FBE65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24" y="4147486"/>
            <a:ext cx="4063739" cy="27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DC8E83ED-88FE-4A16-BCF6-C6FEC3FEECBB}"/>
              </a:ext>
            </a:extLst>
          </p:cNvPr>
          <p:cNvSpPr txBox="1">
            <a:spLocks/>
          </p:cNvSpPr>
          <p:nvPr/>
        </p:nvSpPr>
        <p:spPr>
          <a:xfrm>
            <a:off x="2085314" y="347115"/>
            <a:ext cx="8491245" cy="604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Уникальность социальных услуг для России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76D5C978-4651-461D-88DC-DA9EAE74AB42}"/>
              </a:ext>
            </a:extLst>
          </p:cNvPr>
          <p:cNvSpPr txBox="1">
            <a:spLocks/>
          </p:cNvSpPr>
          <p:nvPr/>
        </p:nvSpPr>
        <p:spPr>
          <a:xfrm>
            <a:off x="6005131" y="1128058"/>
            <a:ext cx="5932869" cy="498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+mn-lt"/>
                <a:ea typeface="+mn-ea"/>
                <a:cs typeface="+mn-cs"/>
              </a:rPr>
              <a:t>Единственный в России оказывает социальную платную услугу по переработке сельхозпродукции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800" b="1" dirty="0">
              <a:latin typeface="+mn-lt"/>
              <a:ea typeface="+mn-ea"/>
              <a:cs typeface="+mn-c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+mn-lt"/>
                <a:ea typeface="+mn-ea"/>
                <a:cs typeface="+mn-cs"/>
              </a:rPr>
              <a:t>Построен для развития псковского села</a:t>
            </a:r>
          </a:p>
          <a:p>
            <a:pPr algn="l"/>
            <a:endParaRPr lang="ru-RU" sz="1800" b="1" dirty="0">
              <a:latin typeface="+mn-lt"/>
              <a:ea typeface="+mn-ea"/>
              <a:cs typeface="+mn-c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+mn-lt"/>
                <a:ea typeface="+mn-ea"/>
                <a:cs typeface="+mn-cs"/>
              </a:rPr>
              <a:t>АНО «Центр эффективного сельского хозяйствования и садоводства» - оператор оказания социальных услуг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800" b="1" dirty="0">
              <a:latin typeface="+mn-lt"/>
              <a:ea typeface="+mn-ea"/>
              <a:cs typeface="+mn-c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+mn-lt"/>
                <a:ea typeface="+mn-ea"/>
                <a:cs typeface="+mn-cs"/>
              </a:rPr>
              <a:t>Производство открытого типа: проводятся экскурсии, мастер-классы по псковской кухне.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800" b="1" dirty="0">
              <a:latin typeface="+mn-lt"/>
              <a:ea typeface="+mn-ea"/>
              <a:cs typeface="+mn-c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+mn-lt"/>
                <a:ea typeface="+mn-ea"/>
                <a:cs typeface="+mn-cs"/>
              </a:rPr>
              <a:t>Гастрономический туризм. Есть рекомендация АСИ как профессионального объекта промышленного туризма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800" b="1" dirty="0">
              <a:latin typeface="+mn-lt"/>
              <a:ea typeface="+mn-ea"/>
              <a:cs typeface="+mn-c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latin typeface="+mn-lt"/>
                <a:ea typeface="+mn-ea"/>
                <a:cs typeface="+mn-cs"/>
              </a:rPr>
              <a:t>Заявлено с согласия Минсельхоза России пилотным для регионов России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7208FFD-F214-4D0D-8DD2-24438422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2" y="1352899"/>
            <a:ext cx="4987963" cy="49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2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DC8E83ED-88FE-4A16-BCF6-C6FEC3FEECBB}"/>
              </a:ext>
            </a:extLst>
          </p:cNvPr>
          <p:cNvSpPr txBox="1">
            <a:spLocks/>
          </p:cNvSpPr>
          <p:nvPr/>
        </p:nvSpPr>
        <p:spPr>
          <a:xfrm>
            <a:off x="2908275" y="347115"/>
            <a:ext cx="5917602" cy="60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76D5C978-4651-461D-88DC-DA9EAE74AB42}"/>
              </a:ext>
            </a:extLst>
          </p:cNvPr>
          <p:cNvSpPr txBox="1">
            <a:spLocks/>
          </p:cNvSpPr>
          <p:nvPr/>
        </p:nvSpPr>
        <p:spPr>
          <a:xfrm>
            <a:off x="6658762" y="528885"/>
            <a:ext cx="5447853" cy="5051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+mn-lt"/>
                <a:ea typeface="+mn-ea"/>
                <a:cs typeface="+mn-cs"/>
              </a:rPr>
              <a:t>«Активное село» псковское</a:t>
            </a:r>
          </a:p>
          <a:p>
            <a:endParaRPr lang="ru-RU" sz="2000" b="1" dirty="0">
              <a:latin typeface="+mn-lt"/>
              <a:ea typeface="+mn-ea"/>
              <a:cs typeface="+mn-cs"/>
            </a:endParaRPr>
          </a:p>
          <a:p>
            <a:r>
              <a:rPr lang="ru-RU" sz="2400" b="1" dirty="0">
                <a:latin typeface="+mn-lt"/>
                <a:ea typeface="+mn-ea"/>
                <a:cs typeface="+mn-cs"/>
              </a:rPr>
              <a:t>На каждой пачке </a:t>
            </a:r>
            <a:r>
              <a:rPr lang="ru-RU" sz="2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Визитка фермера</a:t>
            </a:r>
            <a:r>
              <a:rPr lang="ru-RU" sz="2400" b="1" dirty="0">
                <a:latin typeface="+mn-lt"/>
                <a:ea typeface="+mn-ea"/>
                <a:cs typeface="+mn-cs"/>
              </a:rPr>
              <a:t>, </a:t>
            </a:r>
          </a:p>
          <a:p>
            <a:r>
              <a:rPr lang="ru-RU" sz="2400" b="1" dirty="0">
                <a:latin typeface="+mn-lt"/>
                <a:ea typeface="+mn-ea"/>
                <a:cs typeface="+mn-cs"/>
              </a:rPr>
              <a:t>чье сырье стало основой для продукции</a:t>
            </a:r>
          </a:p>
          <a:p>
            <a:endParaRPr lang="ru-RU" sz="2400" b="1" dirty="0">
              <a:latin typeface="+mn-lt"/>
              <a:ea typeface="+mn-ea"/>
              <a:cs typeface="+mn-cs"/>
            </a:endParaRPr>
          </a:p>
          <a:p>
            <a:endParaRPr lang="ru-RU" sz="2000" b="1" dirty="0">
              <a:latin typeface="+mn-lt"/>
              <a:ea typeface="+mn-ea"/>
              <a:cs typeface="+mn-cs"/>
            </a:endParaRPr>
          </a:p>
          <a:p>
            <a:r>
              <a:rPr lang="ru-RU" sz="2400" b="1" dirty="0">
                <a:latin typeface="+mn-lt"/>
                <a:ea typeface="+mn-ea"/>
                <a:cs typeface="+mn-cs"/>
              </a:rPr>
              <a:t>Каждая упаковка Активного села – это </a:t>
            </a:r>
            <a:r>
              <a:rPr lang="ru-RU" sz="2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Приглашение в Псковскую область </a:t>
            </a:r>
            <a:r>
              <a:rPr lang="ru-RU" sz="2400" b="1" dirty="0">
                <a:latin typeface="+mn-lt"/>
                <a:ea typeface="+mn-ea"/>
                <a:cs typeface="+mn-cs"/>
              </a:rPr>
              <a:t>(развитие региона, популяризация фермеров, сельского туризма)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501A13-BC0D-30D1-DF50-83E257643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2" y="1692664"/>
            <a:ext cx="6100192" cy="4351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9A6B2-7C6B-6597-B86F-E4A66C349067}"/>
              </a:ext>
            </a:extLst>
          </p:cNvPr>
          <p:cNvSpPr txBox="1"/>
          <p:nvPr/>
        </p:nvSpPr>
        <p:spPr>
          <a:xfrm>
            <a:off x="640080" y="438786"/>
            <a:ext cx="115519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</a:rPr>
              <a:t>Коллективный </a:t>
            </a:r>
            <a:r>
              <a:rPr lang="ru-RU" sz="3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бренд </a:t>
            </a:r>
          </a:p>
        </p:txBody>
      </p:sp>
    </p:spTree>
    <p:extLst>
      <p:ext uri="{BB962C8B-B14F-4D97-AF65-F5344CB8AC3E}">
        <p14:creationId xmlns:p14="http://schemas.microsoft.com/office/powerpoint/2010/main" val="183151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CE0ABF-58BD-499C-844A-ADF28C16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86" y="1074195"/>
            <a:ext cx="11340054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Магазин «Всё псковское»        Информационно-туристический центр        Туризм.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– мероприятия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C6F733-B6F7-4451-B90E-507D4A62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1" y="2604481"/>
            <a:ext cx="6165579" cy="41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77EEF96B-F9B7-4070-9EB5-5BB040476969}"/>
              </a:ext>
            </a:extLst>
          </p:cNvPr>
          <p:cNvSpPr txBox="1">
            <a:spLocks/>
          </p:cNvSpPr>
          <p:nvPr/>
        </p:nvSpPr>
        <p:spPr>
          <a:xfrm>
            <a:off x="617369" y="345067"/>
            <a:ext cx="11413863" cy="871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содействия в реализации псковской фермерской и ремесленной продукции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8EE94-A9E8-D162-7083-044681A5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92" y="2604481"/>
            <a:ext cx="5485740" cy="41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EDA641-A19B-43D5-9F1B-B7772090F6B1}"/>
              </a:ext>
            </a:extLst>
          </p:cNvPr>
          <p:cNvSpPr/>
          <p:nvPr/>
        </p:nvSpPr>
        <p:spPr>
          <a:xfrm>
            <a:off x="5551941" y="274935"/>
            <a:ext cx="5888019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Вы можете лично посетить Органик-центр - на экскурсии, мастер-классе, дегустации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US" sz="2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8BF3AC-CB43-4826-BA37-36CC3BF95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71" y="2134312"/>
            <a:ext cx="2745521" cy="4627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ACD5BD-94C5-4865-A33A-36305EC27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" y="102795"/>
            <a:ext cx="4443600" cy="3132737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EEB5D4F-DADE-411C-8034-E2C91F1F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83" y="2134312"/>
            <a:ext cx="3570072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108945-45A2-2EF8-4CFA-FFD36B63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0" y="3429000"/>
            <a:ext cx="4443600" cy="33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4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14532</TotalTime>
  <Words>509</Words>
  <Application>Microsoft Office PowerPoint</Application>
  <PresentationFormat>Широкоэкранный</PresentationFormat>
  <Paragraphs>89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Магазин «Всё псковское»        Информационно-туристический центр        Туризм. PR – мероприятия</vt:lpstr>
      <vt:lpstr>Презентация PowerPoint</vt:lpstr>
      <vt:lpstr>Наши награды, сертификаты</vt:lpstr>
      <vt:lpstr>Проблема   Проект пострадал из-за резкого разрыва партнерских отношений России с Эстоний в марте 2022 г.   НКО не получило компенсацию своих затрат более 3 млн. руб.   Запрос  Производственное НКО в настоящее время нуждается в  инвестициях  для полноценной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«Увеличение народонаселения в Псковской области на 10% и более к 2024г. путем развития местной экономики, кооперации и местного самоуправления».</dc:title>
  <dc:creator>Михаил</dc:creator>
  <cp:lastModifiedBy>Пользователь</cp:lastModifiedBy>
  <cp:revision>179</cp:revision>
  <dcterms:created xsi:type="dcterms:W3CDTF">2018-04-11T11:11:08Z</dcterms:created>
  <dcterms:modified xsi:type="dcterms:W3CDTF">2022-11-07T15:08:03Z</dcterms:modified>
</cp:coreProperties>
</file>