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122" d="100"/>
          <a:sy n="122" d="100"/>
        </p:scale>
        <p:origin x="-150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11/5/2022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69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11/5/2022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525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11/5/2022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56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11/5/2022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31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11/5/2022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11/5/2022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87301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11/5/2022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1792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11/5/2022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701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11/5/2022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47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11/5/2022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28677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11/5/2022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924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11/5/2022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9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8170"/>
            <a:ext cx="9144000" cy="3331561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rgbClr val="004A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Социальный проект  "</a:t>
            </a:r>
            <a:r>
              <a:rPr lang="ru-RU" sz="6600" dirty="0" err="1">
                <a:solidFill>
                  <a:srgbClr val="004A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МультСемья</a:t>
            </a:r>
            <a:r>
              <a:rPr lang="ru-RU" sz="6600" dirty="0">
                <a:solidFill>
                  <a:srgbClr val="004A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"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277" y="0"/>
            <a:ext cx="4328180" cy="3060192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078523" y="356109"/>
            <a:ext cx="2457157" cy="7422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 smtClean="0">
                <a:solidFill>
                  <a:srgbClr val="004A6F"/>
                </a:solidFill>
              </a:rPr>
              <a:t>День качества НКО</a:t>
            </a:r>
          </a:p>
          <a:p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524000" y="4745229"/>
            <a:ext cx="9143999" cy="1399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4A6F"/>
                </a:solidFill>
              </a:rPr>
              <a:t>куратор </a:t>
            </a:r>
            <a:r>
              <a:rPr lang="ru-RU" dirty="0" smtClean="0">
                <a:solidFill>
                  <a:srgbClr val="004A6F"/>
                </a:solidFill>
              </a:rPr>
              <a:t>проекта: Бастрыгина </a:t>
            </a:r>
            <a:r>
              <a:rPr lang="ru-RU" dirty="0">
                <a:solidFill>
                  <a:srgbClr val="004A6F"/>
                </a:solidFill>
              </a:rPr>
              <a:t>Т.Г</a:t>
            </a:r>
            <a:r>
              <a:rPr lang="ru-RU" dirty="0" smtClean="0">
                <a:solidFill>
                  <a:srgbClr val="004A6F"/>
                </a:solidFill>
              </a:rPr>
              <a:t>.</a:t>
            </a:r>
          </a:p>
          <a:p>
            <a:endParaRPr lang="ru-RU" dirty="0">
              <a:solidFill>
                <a:srgbClr val="004A6F"/>
              </a:solidFill>
            </a:endParaRPr>
          </a:p>
          <a:p>
            <a:r>
              <a:rPr lang="ru-RU" dirty="0" smtClean="0">
                <a:solidFill>
                  <a:srgbClr val="004A6F"/>
                </a:solidFill>
              </a:rPr>
              <a:t>РОО </a:t>
            </a:r>
            <a:r>
              <a:rPr lang="ru-RU" dirty="0">
                <a:solidFill>
                  <a:srgbClr val="004A6F"/>
                </a:solidFill>
              </a:rPr>
              <a:t>"Севастопольское общество </a:t>
            </a:r>
            <a:r>
              <a:rPr lang="ru-RU" dirty="0" smtClean="0">
                <a:solidFill>
                  <a:srgbClr val="004A6F"/>
                </a:solidFill>
              </a:rPr>
              <a:t>русской культуры</a:t>
            </a:r>
            <a:r>
              <a:rPr lang="ru-RU" dirty="0">
                <a:solidFill>
                  <a:srgbClr val="004A6F"/>
                </a:solidFill>
              </a:rPr>
              <a:t>"</a:t>
            </a:r>
          </a:p>
          <a:p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9439420" y="6144768"/>
            <a:ext cx="2457157" cy="617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 smtClean="0">
                <a:solidFill>
                  <a:srgbClr val="004A6F"/>
                </a:solidFill>
              </a:rPr>
              <a:t>08.11.2022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330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288" y="4856932"/>
            <a:ext cx="3001865" cy="2122436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524256" y="1612616"/>
            <a:ext cx="8827007" cy="5072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>
                <a:solidFill>
                  <a:srgbClr val="004A6F"/>
                </a:solidFill>
              </a:rPr>
              <a:t>Региональная общественная организация «Севастопольское Общество русской культуры» была образована в сентябре 1998 г.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1"/>
          <a:stretch/>
        </p:blipFill>
        <p:spPr>
          <a:xfrm>
            <a:off x="0" y="0"/>
            <a:ext cx="12192000" cy="1566360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055150" y="2119842"/>
            <a:ext cx="8661874" cy="8691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>
                <a:solidFill>
                  <a:srgbClr val="004A6F"/>
                </a:solidFill>
              </a:rPr>
              <a:t>Основная задача Общества русской культуры в Севастополе — сохранение и развитие русского языка, духовности, русской культуры, </a:t>
            </a:r>
            <a:r>
              <a:rPr lang="ru-RU" sz="1200" dirty="0" smtClean="0">
                <a:solidFill>
                  <a:srgbClr val="004A6F"/>
                </a:solidFill>
              </a:rPr>
              <a:t>приумножение национальных </a:t>
            </a:r>
            <a:r>
              <a:rPr lang="ru-RU" sz="1200" dirty="0">
                <a:solidFill>
                  <a:srgbClr val="004A6F"/>
                </a:solidFill>
              </a:rPr>
              <a:t>традиций, пропаганда русского культурного, духовного и исторического наследия.</a:t>
            </a:r>
            <a:endParaRPr lang="ru-RU" sz="1200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586044" y="2989029"/>
            <a:ext cx="8502294" cy="8691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>
                <a:solidFill>
                  <a:srgbClr val="004A6F"/>
                </a:solidFill>
              </a:rPr>
              <a:t>ОРК активно сотрудничает со многими учреждениями культуры, общественными фондами, творческими союзами нашего города, Крыма, России, зарубежья в вопросах  продвижения русской культуры по направлениям: фольклор, народные промыслы, язык, исторический и этнокультурный контексты, воспитание патриотизма.</a:t>
            </a:r>
            <a:endParaRPr lang="ru-RU" sz="1200" dirty="0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084831" y="4244659"/>
            <a:ext cx="8242051" cy="4345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>
                <a:solidFill>
                  <a:srgbClr val="004A6F"/>
                </a:solidFill>
              </a:rPr>
              <a:t>ОРК является активным членом Ассоциации национально-культурных обществ Севастополя (АНКОС)</a:t>
            </a:r>
            <a:endParaRPr lang="ru-RU" sz="1200" dirty="0"/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2584704" y="4727404"/>
            <a:ext cx="8314944" cy="4345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>
                <a:solidFill>
                  <a:srgbClr val="004A6F"/>
                </a:solidFill>
              </a:rPr>
              <a:t>ОРК признан победителем конкурсов на  предоставление субсидий из местного и федерального бюджетов </a:t>
            </a:r>
            <a:r>
              <a:rPr lang="ru-RU" sz="1200" dirty="0" smtClean="0">
                <a:solidFill>
                  <a:srgbClr val="004A6F"/>
                </a:solidFill>
              </a:rPr>
              <a:t>в 2019–2021 </a:t>
            </a:r>
            <a:r>
              <a:rPr lang="ru-RU" sz="1200" dirty="0">
                <a:solidFill>
                  <a:srgbClr val="004A6F"/>
                </a:solidFill>
              </a:rPr>
              <a:t>гг</a:t>
            </a:r>
            <a:r>
              <a:rPr lang="ru-RU" sz="1200" dirty="0" smtClean="0">
                <a:solidFill>
                  <a:srgbClr val="004A6F"/>
                </a:solidFill>
              </a:rPr>
              <a:t>. </a:t>
            </a:r>
            <a:endParaRPr lang="ru-RU" sz="12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7" y="5141962"/>
            <a:ext cx="1038799" cy="15523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53" y="5235728"/>
            <a:ext cx="2048256" cy="14484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66" y="5235728"/>
            <a:ext cx="2741168" cy="14684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891" y="5247215"/>
            <a:ext cx="3054992" cy="14569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616"/>
            <a:ext cx="530894" cy="5308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2119842"/>
            <a:ext cx="530894" cy="53089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0" y="3011617"/>
            <a:ext cx="530894" cy="5308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44" y="4244659"/>
            <a:ext cx="530894" cy="53089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310" y="4704834"/>
            <a:ext cx="530894" cy="53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11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91712" y="708816"/>
            <a:ext cx="6608064" cy="1582419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004A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Социальный проект  "</a:t>
            </a:r>
            <a:r>
              <a:rPr lang="ru-RU" sz="5400" dirty="0" err="1">
                <a:solidFill>
                  <a:srgbClr val="004A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МультСемья</a:t>
            </a:r>
            <a:r>
              <a:rPr lang="ru-RU" sz="5400" dirty="0">
                <a:solidFill>
                  <a:srgbClr val="004A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"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90" y="-30070"/>
            <a:ext cx="4328180" cy="3060192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389888" y="2558896"/>
            <a:ext cx="9143999" cy="7232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rgbClr val="004A6F"/>
                </a:solidFill>
              </a:rPr>
              <a:t>Основная цель:</a:t>
            </a:r>
            <a:endParaRPr lang="ru-RU" sz="2800" dirty="0">
              <a:solidFill>
                <a:srgbClr val="004A6F"/>
              </a:solidFill>
            </a:endParaRPr>
          </a:p>
          <a:p>
            <a:endParaRPr lang="ru-RU" dirty="0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389888" y="3261771"/>
            <a:ext cx="5035296" cy="13955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 smtClean="0">
                <a:solidFill>
                  <a:srgbClr val="004A6F"/>
                </a:solidFill>
              </a:rPr>
              <a:t>Проект разработан для организации полезного семейного досуга детей, подростков и их родителей</a:t>
            </a:r>
            <a:endParaRPr lang="ru-RU" dirty="0">
              <a:solidFill>
                <a:srgbClr val="004A6F"/>
              </a:solidFill>
            </a:endParaRPr>
          </a:p>
          <a:p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425184" y="4608579"/>
            <a:ext cx="5401056" cy="19485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 smtClean="0">
                <a:solidFill>
                  <a:srgbClr val="004A6F"/>
                </a:solidFill>
              </a:rPr>
              <a:t>Проект направлен на укрепление семьи, развитие творческих и художественных способностей, коммуникативных навыков, расширение кругозора</a:t>
            </a:r>
            <a:endParaRPr lang="ru-RU" dirty="0">
              <a:solidFill>
                <a:srgbClr val="004A6F"/>
              </a:solidFill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11" y="3439208"/>
            <a:ext cx="1136477" cy="7928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07" y="4880201"/>
            <a:ext cx="1136477" cy="79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3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91712" y="708817"/>
            <a:ext cx="6608064" cy="1315056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4A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Целевая аудитория</a:t>
            </a:r>
            <a:endParaRPr lang="ru-RU" sz="5400" dirty="0">
              <a:solidFill>
                <a:srgbClr val="004A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90" y="-30070"/>
            <a:ext cx="4328180" cy="3060192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365248" y="2558896"/>
            <a:ext cx="9460992" cy="7232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rgbClr val="004A6F"/>
                </a:solidFill>
              </a:rPr>
              <a:t>Многодетные семьи, проживающие на территории города Севастополя</a:t>
            </a:r>
            <a:endParaRPr lang="ru-RU" sz="2800" dirty="0">
              <a:solidFill>
                <a:srgbClr val="004A6F"/>
              </a:solidFill>
            </a:endParaRPr>
          </a:p>
          <a:p>
            <a:endParaRPr lang="ru-RU" dirty="0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493530" y="4608579"/>
            <a:ext cx="4017254" cy="17068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 smtClean="0">
                <a:solidFill>
                  <a:srgbClr val="004A6F"/>
                </a:solidFill>
              </a:rPr>
              <a:t>На сегодняшний день в Севастополе проживают 3982 многодетные семьи, в которых воспитываются более 12 тыс. детей</a:t>
            </a:r>
            <a:endParaRPr lang="ru-RU" dirty="0">
              <a:solidFill>
                <a:srgbClr val="004A6F"/>
              </a:solidFill>
            </a:endParaRPr>
          </a:p>
          <a:p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986016" y="4608579"/>
            <a:ext cx="4255008" cy="9875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 smtClean="0">
                <a:solidFill>
                  <a:srgbClr val="004A6F"/>
                </a:solidFill>
              </a:rPr>
              <a:t>За 9 месяцев была проведена работа с 46 многодетными семьями (свыше 350 человек)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11" y="4655918"/>
            <a:ext cx="1136477" cy="7928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11" y="4655917"/>
            <a:ext cx="1136477" cy="79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16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814" y="104042"/>
            <a:ext cx="3230880" cy="3230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09" y="104042"/>
            <a:ext cx="3230880" cy="32308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26926" y="1281723"/>
            <a:ext cx="3345443" cy="653402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rgbClr val="004A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Занятия</a:t>
            </a:r>
            <a:endParaRPr lang="ru-RU" sz="5400" dirty="0">
              <a:solidFill>
                <a:srgbClr val="004A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90" y="-30070"/>
            <a:ext cx="4328180" cy="3060192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651770" y="3112414"/>
            <a:ext cx="4346438" cy="3532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4A6F"/>
                </a:solidFill>
              </a:rPr>
              <a:t>Курс рассчитан на 3 недели (3 занятия)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4A6F"/>
                </a:solidFill>
              </a:rPr>
              <a:t>1 Раз в неделю по выходным дням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4A6F"/>
                </a:solidFill>
              </a:rPr>
              <a:t>Время занятия — 3 часа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4A6F"/>
                </a:solidFill>
              </a:rPr>
              <a:t>Высококвалифицированные педагоги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4A6F"/>
                </a:solidFill>
              </a:rPr>
              <a:t>Специализированное Современное оборудование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4A6F"/>
                </a:solidFill>
              </a:rPr>
              <a:t>Уютное помещение</a:t>
            </a:r>
            <a:endParaRPr lang="ru-RU" sz="1400" dirty="0">
              <a:solidFill>
                <a:srgbClr val="004A6F"/>
              </a:solidFill>
            </a:endParaRPr>
          </a:p>
          <a:p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7687066" y="3112414"/>
            <a:ext cx="4255008" cy="35322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4A6F"/>
                </a:solidFill>
              </a:rPr>
              <a:t>Обучение различным видам анимационной деятельности с применением различных художественных материалов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4A6F"/>
                </a:solidFill>
              </a:rPr>
              <a:t>Приобретение навыков сценариста, режиссёра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4A6F"/>
                </a:solidFill>
              </a:rPr>
              <a:t>Создание уникального мультфильма о своей семье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4A6F"/>
                </a:solidFill>
              </a:rPr>
              <a:t>Интересный семейный досуг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4A6F"/>
                </a:solidFill>
              </a:rPr>
              <a:t>Показ авторских мультфильмов на огромном экране кинотеатра</a:t>
            </a:r>
            <a:endParaRPr lang="ru-RU" sz="14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210697" y="1311049"/>
            <a:ext cx="3553958" cy="8168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smtClean="0">
                <a:solidFill>
                  <a:srgbClr val="004A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Итог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3" y="3030122"/>
            <a:ext cx="2536447" cy="338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252" y="230492"/>
            <a:ext cx="3385708" cy="253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479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91712" y="708817"/>
            <a:ext cx="7607808" cy="1193136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4A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Что сделано в проекте</a:t>
            </a:r>
            <a:endParaRPr lang="ru-RU" sz="5400" dirty="0">
              <a:solidFill>
                <a:srgbClr val="004A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90" y="-30070"/>
            <a:ext cx="4328180" cy="3060192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389888" y="3030122"/>
            <a:ext cx="4852416" cy="7928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 smtClean="0">
                <a:solidFill>
                  <a:srgbClr val="004A6F"/>
                </a:solidFill>
              </a:rPr>
              <a:t>Закуплены 3 мультипликационные лаборатории «</a:t>
            </a:r>
            <a:r>
              <a:rPr lang="en-US" sz="1400" dirty="0" smtClean="0">
                <a:solidFill>
                  <a:srgbClr val="004A6F"/>
                </a:solidFill>
              </a:rPr>
              <a:t>transformer-full </a:t>
            </a:r>
            <a:r>
              <a:rPr lang="en-US" sz="1400" dirty="0" err="1" smtClean="0">
                <a:solidFill>
                  <a:srgbClr val="004A6F"/>
                </a:solidFill>
              </a:rPr>
              <a:t>hd</a:t>
            </a:r>
            <a:r>
              <a:rPr lang="ru-RU" sz="1400" dirty="0" smtClean="0">
                <a:solidFill>
                  <a:srgbClr val="004A6F"/>
                </a:solidFill>
              </a:rPr>
              <a:t>»</a:t>
            </a:r>
            <a:endParaRPr lang="ru-RU" sz="1400" dirty="0">
              <a:solidFill>
                <a:srgbClr val="004A6F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11" y="3030122"/>
            <a:ext cx="1136477" cy="7928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827" y="3030121"/>
            <a:ext cx="1136477" cy="792891"/>
          </a:xfrm>
          <a:prstGeom prst="rect">
            <a:avLst/>
          </a:prstGeom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1389888" y="4324109"/>
            <a:ext cx="4852416" cy="7928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 smtClean="0">
                <a:solidFill>
                  <a:srgbClr val="004A6F"/>
                </a:solidFill>
              </a:rPr>
              <a:t>Приняли участие 46 многодетных семей</a:t>
            </a:r>
            <a:endParaRPr lang="ru-RU" sz="1400" dirty="0">
              <a:solidFill>
                <a:srgbClr val="004A6F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11" y="4073561"/>
            <a:ext cx="1136477" cy="7928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10" y="5117000"/>
            <a:ext cx="1136477" cy="792891"/>
          </a:xfrm>
          <a:prstGeom prst="rect">
            <a:avLst/>
          </a:prstGeom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1389888" y="5221650"/>
            <a:ext cx="4962144" cy="7928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 smtClean="0">
                <a:solidFill>
                  <a:srgbClr val="004A6F"/>
                </a:solidFill>
              </a:rPr>
              <a:t>Финалом проекта стал первый в Севастополе мультипликационный фестиваль «Мама, папа, я — вместе </a:t>
            </a:r>
            <a:r>
              <a:rPr lang="ru-RU" sz="1400" dirty="0" err="1" smtClean="0">
                <a:solidFill>
                  <a:srgbClr val="004A6F"/>
                </a:solidFill>
              </a:rPr>
              <a:t>МультСемья</a:t>
            </a:r>
            <a:r>
              <a:rPr lang="ru-RU" sz="1400" dirty="0" smtClean="0">
                <a:solidFill>
                  <a:srgbClr val="004A6F"/>
                </a:solidFill>
              </a:rPr>
              <a:t>» </a:t>
            </a:r>
            <a:endParaRPr lang="ru-RU" sz="1400" dirty="0">
              <a:solidFill>
                <a:srgbClr val="004A6F"/>
              </a:solidFill>
            </a:endParaRP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7888224" y="3030120"/>
            <a:ext cx="3742944" cy="7928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 smtClean="0">
                <a:solidFill>
                  <a:srgbClr val="004A6F"/>
                </a:solidFill>
              </a:rPr>
              <a:t>Созданы 46 мультипликационных историй</a:t>
            </a:r>
            <a:endParaRPr lang="ru-RU" sz="1400" dirty="0">
              <a:solidFill>
                <a:srgbClr val="004A6F"/>
              </a:solidFill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7888224" y="3030120"/>
            <a:ext cx="4169664" cy="7928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400" dirty="0">
              <a:solidFill>
                <a:srgbClr val="004A6F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827" y="4073562"/>
            <a:ext cx="1136477" cy="792891"/>
          </a:xfrm>
          <a:prstGeom prst="rect">
            <a:avLst/>
          </a:prstGeom>
        </p:spPr>
      </p:pic>
      <p:sp>
        <p:nvSpPr>
          <p:cNvPr id="20" name="Подзаголовок 2"/>
          <p:cNvSpPr txBox="1">
            <a:spLocks/>
          </p:cNvSpPr>
          <p:nvPr/>
        </p:nvSpPr>
        <p:spPr>
          <a:xfrm>
            <a:off x="7888224" y="4208488"/>
            <a:ext cx="3742944" cy="7928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 smtClean="0">
                <a:solidFill>
                  <a:srgbClr val="004A6F"/>
                </a:solidFill>
              </a:rPr>
              <a:t>Проведено 90 занятий (135 часов)</a:t>
            </a:r>
            <a:endParaRPr lang="ru-RU" sz="1400" dirty="0">
              <a:solidFill>
                <a:srgbClr val="004A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605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978" y="-85344"/>
            <a:ext cx="3346714" cy="23662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130" y="512064"/>
            <a:ext cx="4494276" cy="5992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000" y="511061"/>
            <a:ext cx="4495028" cy="59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89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978" y="-85344"/>
            <a:ext cx="3346714" cy="23662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44" y="3774440"/>
            <a:ext cx="4021836" cy="2681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55" y="147820"/>
            <a:ext cx="6709421" cy="4472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074160"/>
            <a:ext cx="3572256" cy="238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77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04160" y="708817"/>
            <a:ext cx="7595616" cy="1315056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4A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Перспективы</a:t>
            </a:r>
            <a:endParaRPr lang="ru-RU" sz="5400" dirty="0">
              <a:solidFill>
                <a:srgbClr val="004A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90" y="-30070"/>
            <a:ext cx="4328180" cy="3060192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65760" y="2901703"/>
            <a:ext cx="11472672" cy="36210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04A6F"/>
                </a:solidFill>
              </a:rPr>
              <a:t>Расширение </a:t>
            </a:r>
            <a:r>
              <a:rPr lang="ru-RU" dirty="0" err="1" smtClean="0">
                <a:solidFill>
                  <a:srgbClr val="004A6F"/>
                </a:solidFill>
              </a:rPr>
              <a:t>мультстудии</a:t>
            </a:r>
            <a:r>
              <a:rPr lang="ru-RU" dirty="0" smtClean="0">
                <a:solidFill>
                  <a:srgbClr val="004A6F"/>
                </a:solidFill>
              </a:rPr>
              <a:t>, открытие новых в сельской местности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04A6F"/>
                </a:solidFill>
              </a:rPr>
              <a:t>Применение новых техник создания мультфильмов для увеличения охвата, привлечения семей с детьми, желающих удовлетворить интересы в развитии своих способностей в художественном и техническом видах творчества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04A6F"/>
                </a:solidFill>
              </a:rPr>
              <a:t>Участие в конкурсных мероприятиях по созданию мультипликационных работ различного уровня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04A6F"/>
                </a:solidFill>
              </a:rPr>
              <a:t>Повышение уровня навыков лектора по созданию мультфильмов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04A6F"/>
                </a:solidFill>
              </a:rPr>
              <a:t>Организация платных курсов по созданию мультипликационных </a:t>
            </a:r>
            <a:r>
              <a:rPr lang="ru-RU" dirty="0" smtClean="0">
                <a:solidFill>
                  <a:srgbClr val="004A6F"/>
                </a:solidFill>
              </a:rPr>
              <a:t>фильмов для других </a:t>
            </a:r>
            <a:r>
              <a:rPr lang="ru-RU" smtClean="0">
                <a:solidFill>
                  <a:srgbClr val="004A6F"/>
                </a:solidFill>
              </a:rPr>
              <a:t>групп населения</a:t>
            </a:r>
            <a:endParaRPr lang="ru-RU" dirty="0">
              <a:solidFill>
                <a:srgbClr val="004A6F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38362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</TotalTime>
  <Words>393</Words>
  <Application>Microsoft Office PowerPoint</Application>
  <PresentationFormat>Произвольный</PresentationFormat>
  <Paragraphs>44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Социальный проект  "МультСемья"</vt:lpstr>
      <vt:lpstr>Презентация PowerPoint</vt:lpstr>
      <vt:lpstr>Социальный проект  "МультСемья"</vt:lpstr>
      <vt:lpstr>Целевая аудитория</vt:lpstr>
      <vt:lpstr>Занятия</vt:lpstr>
      <vt:lpstr>Что сделано в проекте</vt:lpstr>
      <vt:lpstr>Презентация PowerPoint</vt:lpstr>
      <vt:lpstr>Презентация PowerPoint</vt:lpstr>
      <vt:lpstr>Перспективы</vt:lpstr>
    </vt:vector>
  </TitlesOfParts>
  <Company>ЦГБ им. Л.Н. Толстого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Социальный проект  "МультСемья"</dc:title>
  <dc:creator>Сотрудник РИЦ</dc:creator>
  <cp:lastModifiedBy>Home</cp:lastModifiedBy>
  <cp:revision>14</cp:revision>
  <dcterms:created xsi:type="dcterms:W3CDTF">2022-10-31T10:58:43Z</dcterms:created>
  <dcterms:modified xsi:type="dcterms:W3CDTF">2022-11-05T17:20:09Z</dcterms:modified>
</cp:coreProperties>
</file>