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59" r:id="rId5"/>
    <p:sldId id="262" r:id="rId6"/>
    <p:sldId id="263" r:id="rId7"/>
    <p:sldId id="264" r:id="rId8"/>
    <p:sldId id="267" r:id="rId9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7EC940-8D5A-4242-BCE0-B1CF10D74A1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28256B-BEF7-4234-A56D-0848EA74CE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093868E-EE45-4906-BD7F-B169C3AE6CD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388B23-5BF3-4DE5-A48B-A407276C71E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A37650-9272-4A2D-ADFD-26B72DA8C91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C8137E-C4BC-4632-8EF2-88F6E03D3B4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5F1A20-4F6F-4E45-A609-FFEC0EDD237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8D17F78-C957-40D0-81F8-657DFFDFB2E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74160"/>
            <a:ext cx="9071280" cy="579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52BC5A-DBB5-47BA-9293-7AB9B8FB03C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BA724B-4CE3-4CD5-906C-BBB1C7FA883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FE386B-1DE9-4324-A8BE-F67BA9A8CD7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3A0DCA-AA85-42C8-8381-F733300F3F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65C5BE3-D2A9-4D5B-8A12-008596D2218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item.asp?id=4862099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library.ru/contents.asp?id=48620975&amp;selid=48620997" TargetMode="External"/><Relationship Id="rId4" Type="http://schemas.openxmlformats.org/officeDocument/2006/relationships/hyperlink" Target="https://www.elibrary.ru/contents.asp?id=486209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360" y="0"/>
            <a:ext cx="10079280" cy="56689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pc="-1" dirty="0">
                <a:solidFill>
                  <a:srgbClr val="FFFFFF"/>
                </a:solidFill>
                <a:latin typeface="Arial"/>
              </a:rPr>
              <a:t>Качество услуг негосударственных поставщиков в социальной сфере: компаративистика в экспертных оценках СО НКО и Социальных предпринимателей 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0000" y="180000"/>
            <a:ext cx="2339640" cy="11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ДЕНЬ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КАЧЕСТВА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НКО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920000" y="5220000"/>
            <a:ext cx="208404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8 НОЯБРЯ 2022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60000" y="3253320"/>
            <a:ext cx="2099160" cy="11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КУЛЬКОВА В.Ю.</a:t>
            </a:r>
            <a:r>
              <a:rPr lang="ru-RU" spc="-1" dirty="0">
                <a:solidFill>
                  <a:srgbClr val="FFFFFF"/>
                </a:solidFill>
                <a:latin typeface="Arial"/>
              </a:rPr>
              <a:t>,</a:t>
            </a:r>
          </a:p>
          <a:p>
            <a:pPr>
              <a:lnSpc>
                <a:spcPct val="100000"/>
              </a:lnSpc>
              <a:buNone/>
            </a:pPr>
            <a:r>
              <a:rPr lang="ru-RU" spc="-1" dirty="0">
                <a:solidFill>
                  <a:srgbClr val="FFFFFF"/>
                </a:solidFill>
                <a:latin typeface="Arial"/>
              </a:rPr>
              <a:t>д.э.н., профессор</a:t>
            </a:r>
          </a:p>
          <a:p>
            <a:pPr>
              <a:lnSpc>
                <a:spcPct val="100000"/>
              </a:lnSpc>
              <a:buNone/>
            </a:pPr>
            <a:r>
              <a:rPr lang="ru-RU" spc="-1" dirty="0">
                <a:solidFill>
                  <a:srgbClr val="FFFFFF"/>
                </a:solidFill>
                <a:latin typeface="Arial"/>
              </a:rPr>
              <a:t>К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ГЭУ, эксперт Сети ресурсных центров СО НКО ПФО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0" y="4680000"/>
            <a:ext cx="10079640" cy="98892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45"/>
          <p:cNvSpPr/>
          <p:nvPr/>
        </p:nvSpPr>
        <p:spPr>
          <a:xfrm>
            <a:off x="7920000" y="5157720"/>
            <a:ext cx="2084040" cy="4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8 НОЯБРЯ 2022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960" y="4721400"/>
            <a:ext cx="1399680" cy="85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ДЕНЬ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КАЧЕСТВА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НКО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0000" y="542160"/>
            <a:ext cx="5399640" cy="341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7DA07E-AAA4-B557-5BE3-8D773347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85" y="370121"/>
            <a:ext cx="2572735" cy="3761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5AAE8D-B060-22B0-0660-C87C6DDA5804}"/>
              </a:ext>
            </a:extLst>
          </p:cNvPr>
          <p:cNvSpPr txBox="1"/>
          <p:nvPr/>
        </p:nvSpPr>
        <p:spPr>
          <a:xfrm>
            <a:off x="4131733" y="370122"/>
            <a:ext cx="5399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XVIII век дал начало представительной власти, XIX – стал веком бюрократии, а открытием второй половины XX века явилась самоорганизация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7A31A-BF95-BFD1-E79E-5CC8EAA32ED2}"/>
              </a:ext>
            </a:extLst>
          </p:cNvPr>
          <p:cNvSpPr txBox="1"/>
          <p:nvPr/>
        </p:nvSpPr>
        <p:spPr>
          <a:xfrm>
            <a:off x="4766734" y="1871873"/>
            <a:ext cx="50461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«Мы находимся в центре чрезвычайного важного всемирного преобразования – глобальной революции общественных союзов и развития социально ответственной деятельности»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 algn="r">
              <a:buNone/>
            </a:pPr>
            <a:r>
              <a:rPr lang="ru-RU" sz="1800" b="1" dirty="0"/>
              <a:t>Лестер </a:t>
            </a:r>
            <a:r>
              <a:rPr lang="ru-RU" sz="1800" b="1" dirty="0" err="1"/>
              <a:t>Саламон</a:t>
            </a:r>
            <a:endParaRPr lang="ru-RU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83205" y="572835"/>
            <a:ext cx="3036431" cy="107168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88" dirty="0"/>
              <a:t>Теория государства всеобщего благосостояния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6428" y="1644517"/>
            <a:ext cx="2396673" cy="5347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88" dirty="0"/>
              <a:t>НЕСОСТОЯТЕЛЬНОСТЬ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0670" y="2252176"/>
            <a:ext cx="2840565" cy="15902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3510" indent="-283510" algn="ctr">
              <a:buAutoNum type="arabicPeriod"/>
            </a:pPr>
            <a:r>
              <a:rPr lang="ru-RU" sz="1488" dirty="0"/>
              <a:t>Расширение расходов государственного обеспечения</a:t>
            </a:r>
          </a:p>
          <a:p>
            <a:pPr marL="283510" indent="-283510" algn="ctr">
              <a:buAutoNum type="arabicPeriod"/>
            </a:pPr>
            <a:r>
              <a:rPr lang="ru-RU" sz="1488" dirty="0"/>
              <a:t>Государство -бюрократический бегемот</a:t>
            </a:r>
          </a:p>
          <a:p>
            <a:pPr marL="283510" indent="-283510" algn="ctr">
              <a:buAutoNum type="arabicPeriod"/>
            </a:pPr>
            <a:r>
              <a:rPr lang="ru-RU" sz="1488" dirty="0"/>
              <a:t>Не рассматривалось сотрудничество -МСП</a:t>
            </a:r>
          </a:p>
        </p:txBody>
      </p:sp>
      <p:sp>
        <p:nvSpPr>
          <p:cNvPr id="8" name="Овал 7"/>
          <p:cNvSpPr/>
          <p:nvPr/>
        </p:nvSpPr>
        <p:spPr>
          <a:xfrm>
            <a:off x="5365455" y="1334058"/>
            <a:ext cx="2738742" cy="123303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88" dirty="0"/>
              <a:t>Теория Непрямого государственного управления</a:t>
            </a:r>
          </a:p>
          <a:p>
            <a:pPr algn="ctr"/>
            <a:endParaRPr lang="ru-RU" sz="1488" dirty="0"/>
          </a:p>
        </p:txBody>
      </p:sp>
      <p:sp>
        <p:nvSpPr>
          <p:cNvPr id="9" name="Овал 8"/>
          <p:cNvSpPr/>
          <p:nvPr/>
        </p:nvSpPr>
        <p:spPr>
          <a:xfrm>
            <a:off x="5060553" y="2354421"/>
            <a:ext cx="1975203" cy="5502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88" dirty="0"/>
              <a:t>инструменты</a:t>
            </a:r>
          </a:p>
        </p:txBody>
      </p:sp>
      <p:sp>
        <p:nvSpPr>
          <p:cNvPr id="10" name="Овал 9"/>
          <p:cNvSpPr/>
          <p:nvPr/>
        </p:nvSpPr>
        <p:spPr>
          <a:xfrm>
            <a:off x="7019490" y="2010629"/>
            <a:ext cx="1768927" cy="9314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88" dirty="0"/>
              <a:t>Использование «третьей» стороны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416001" y="1773947"/>
            <a:ext cx="968488" cy="242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12" name="Прямоугольник 11"/>
          <p:cNvSpPr/>
          <p:nvPr/>
        </p:nvSpPr>
        <p:spPr>
          <a:xfrm>
            <a:off x="4819636" y="3006987"/>
            <a:ext cx="5074721" cy="9929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88" dirty="0"/>
          </a:p>
          <a:p>
            <a:r>
              <a:rPr lang="ru-RU" sz="1488" dirty="0"/>
              <a:t>Обмен дискреционных полномочий</a:t>
            </a:r>
          </a:p>
          <a:p>
            <a:r>
              <a:rPr lang="ru-RU" sz="1488" dirty="0"/>
              <a:t>"Деконструкция" общественных действий – негосударственные поставщики социальных услуг: НКО и СП</a:t>
            </a:r>
          </a:p>
          <a:p>
            <a:pPr algn="ctr"/>
            <a:endParaRPr lang="ru-RU" sz="1488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6267" y="3999932"/>
            <a:ext cx="9745133" cy="5502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88" dirty="0"/>
              <a:t>Lester M. </a:t>
            </a:r>
            <a:r>
              <a:rPr lang="en-US" sz="1488" dirty="0" err="1"/>
              <a:t>Salamon</a:t>
            </a:r>
            <a:r>
              <a:rPr lang="en-US" sz="1488" dirty="0"/>
              <a:t>, The Tools of Government: A Guide to the New Governance (New York: Oxford University Press, 2002)</a:t>
            </a:r>
            <a:endParaRPr lang="ru-RU" sz="1488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FD87AA-E498-5218-CD23-9ED41B6C0A3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4680000"/>
            <a:ext cx="10079640" cy="988920"/>
          </a:xfrm>
          <a:prstGeom prst="rect">
            <a:avLst/>
          </a:prstGeom>
          <a:ln w="0"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7A9EBE-AAB0-E0AB-47CF-C7ED10A85984}"/>
              </a:ext>
            </a:extLst>
          </p:cNvPr>
          <p:cNvSpPr/>
          <p:nvPr/>
        </p:nvSpPr>
        <p:spPr>
          <a:xfrm>
            <a:off x="39960" y="4721400"/>
            <a:ext cx="1399680" cy="85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ДЕНЬ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КАЧЕСТВА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НКО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3C8DEA-AD22-8CCB-A03D-EB6B53710557}"/>
              </a:ext>
            </a:extLst>
          </p:cNvPr>
          <p:cNvSpPr/>
          <p:nvPr/>
        </p:nvSpPr>
        <p:spPr>
          <a:xfrm>
            <a:off x="7920000" y="5157720"/>
            <a:ext cx="2084040" cy="4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8 НОЯБРЯ 2022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52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0" y="4936066"/>
            <a:ext cx="10040665" cy="732853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45"/>
          <p:cNvSpPr/>
          <p:nvPr/>
        </p:nvSpPr>
        <p:spPr>
          <a:xfrm>
            <a:off x="7920000" y="5157720"/>
            <a:ext cx="2084040" cy="4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8 НОЯБРЯ 2022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2040" y="4936066"/>
            <a:ext cx="2099293" cy="6435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ДЕНЬ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КАЧЕСТВА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НКО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9656" y="283605"/>
            <a:ext cx="4517144" cy="5117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/>
              <a:t>В РФ тренды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7A31A-BF95-BFD1-E79E-5CC8EAA32ED2}"/>
              </a:ext>
            </a:extLst>
          </p:cNvPr>
          <p:cNvSpPr txBox="1"/>
          <p:nvPr/>
        </p:nvSpPr>
        <p:spPr>
          <a:xfrm>
            <a:off x="4876800" y="279400"/>
            <a:ext cx="510178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Финансинализация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социальной сферы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 год  - МФК – ответная реакция ЦУР ООН 2015 г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 переход во взаимоотношениях государства от «нелюбви-ненависти»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Л.И. Якобсону)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активному взаимодействию и государственной поддержки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нтеграция негосударственных поставщиков на рынок социальных услуг ЦЕЛЬ КАЧЕСТВО УСЛУГ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реестра ПОУ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истема мониторинга в проведении рейтингов НПСУ (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Минэк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БЕЗ ОЦЕНОК КАЧЕСТВА УСЛУГ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 оценки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инфраструктуры по продвижению СМК в третий сектор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800" b="1" dirty="0"/>
          </a:p>
          <a:p>
            <a:pPr marL="285750" indent="-285750">
              <a:buFontTx/>
              <a:buChar char="-"/>
            </a:pPr>
            <a:endParaRPr lang="ru-RU" sz="1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72296-24CF-4EF8-AC7F-C9B879C0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" y="795398"/>
            <a:ext cx="2302933" cy="2316039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FAB4B88-EF6D-9E10-3734-46ADFCB7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35" y="1121991"/>
            <a:ext cx="2488499" cy="20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1D4F0A-B340-D873-20A2-64888A567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07" y="3242733"/>
            <a:ext cx="4260027" cy="12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0" y="4680000"/>
            <a:ext cx="10079640" cy="98892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45"/>
          <p:cNvSpPr/>
          <p:nvPr/>
        </p:nvSpPr>
        <p:spPr>
          <a:xfrm>
            <a:off x="7920000" y="5157720"/>
            <a:ext cx="2084040" cy="4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8 НОЯБРЯ 2022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960" y="4721400"/>
            <a:ext cx="1399680" cy="85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ДЕНЬ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КАЧЕСТВА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НКО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0000" y="542160"/>
            <a:ext cx="5399640" cy="341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7A31A-BF95-BFD1-E79E-5CC8EAA32ED2}"/>
              </a:ext>
            </a:extLst>
          </p:cNvPr>
          <p:cNvSpPr txBox="1"/>
          <p:nvPr/>
        </p:nvSpPr>
        <p:spPr>
          <a:xfrm>
            <a:off x="218053" y="194732"/>
            <a:ext cx="9785987" cy="452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публичных новаций происходит в условиях гетерогенности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НГПСУ,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проявляющейся в объективной дивергенции уровня развития и менеджмента НГПСУ различных типов, так и позиционировании  СМК в НГПСУ, что обусловливает актуальность исследования и постановку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состояния и выявление социально-экономических эффектов, ограничений (экономических и социальных рисков), «точек роста» качества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социальных услуг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 типов НПСУ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НКО и Социального предпринимательства)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экспертных оценках.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Полевое исследование методом глубинного интервью. Необходимость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исследования мнения экспертов исходит из перспективы основных положений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implementation research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в соответствии с которыми успешность реализации управления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мако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-микро уровне обусловлена восприятием и поддержкой стейкхолдерами. Экспертами выступили: лидеры НКО различных типов (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N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=18) ПФО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Тюмени, Новосибирска (интервью собирались в марте 2022 года);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лидеры СП РТ — руководители предприятий по сферам народного хозяйства, выделенных в государственной политике в качестве приоритетных для развития услуг негосударственных поставщиков: образование, культура, физкультура и спорт, социальное обеспечение, здравоохранение (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N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=10) (интервью собирались апрель 2022 года).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качественного дискурс-анализа текстов использовался метод поступательной аппроксимации, кодирование (открытое и осевое).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0" y="5157720"/>
            <a:ext cx="10079640" cy="51120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45"/>
          <p:cNvSpPr/>
          <p:nvPr/>
        </p:nvSpPr>
        <p:spPr>
          <a:xfrm>
            <a:off x="7920000" y="5157720"/>
            <a:ext cx="2084040" cy="4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8 НОЯБРЯ 2022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8052" y="5081064"/>
            <a:ext cx="1221587" cy="4985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100" b="1" strike="noStrike" spc="-1" dirty="0">
                <a:solidFill>
                  <a:srgbClr val="FFFFFF"/>
                </a:solidFill>
                <a:latin typeface="Arial"/>
              </a:rPr>
              <a:t>ДЕНЬ</a:t>
            </a:r>
            <a:endParaRPr lang="ru-RU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100" b="1" strike="noStrike" spc="-1" dirty="0">
                <a:solidFill>
                  <a:srgbClr val="FFFFFF"/>
                </a:solidFill>
                <a:latin typeface="Arial"/>
              </a:rPr>
              <a:t>КАЧЕСТВА</a:t>
            </a:r>
            <a:endParaRPr lang="ru-RU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100" b="1" strike="noStrike" spc="-1" dirty="0">
                <a:solidFill>
                  <a:srgbClr val="FFFFFF"/>
                </a:solidFill>
                <a:latin typeface="Arial"/>
              </a:rPr>
              <a:t>НКО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0000" y="542160"/>
            <a:ext cx="5399640" cy="341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AAE8D-B060-22B0-0660-C87C6DDA5804}"/>
              </a:ext>
            </a:extLst>
          </p:cNvPr>
          <p:cNvSpPr txBox="1"/>
          <p:nvPr/>
        </p:nvSpPr>
        <p:spPr>
          <a:xfrm>
            <a:off x="414867" y="122645"/>
            <a:ext cx="888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Результаты эмпирического исследования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7A31A-BF95-BFD1-E79E-5CC8EAA32ED2}"/>
              </a:ext>
            </a:extLst>
          </p:cNvPr>
          <p:cNvSpPr txBox="1"/>
          <p:nvPr/>
        </p:nvSpPr>
        <p:spPr>
          <a:xfrm>
            <a:off x="1" y="491978"/>
            <a:ext cx="986158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ru-RU" sz="1400" dirty="0"/>
              <a:t>Солидарность лидеров НКО и СП в трактовке понятия качества социальных услуг как свойства услуг, которое удовлетворяет потребности целевой аудитории и способствует ее развитию. Лидеры НКО  транслируют  в верификации качества социальных услуг активную вовлеченность в региональные справочники лучших практик, «топ-100» ФПГ. </a:t>
            </a:r>
            <a:r>
              <a:rPr lang="ru-RU" sz="1400" b="1" dirty="0"/>
              <a:t>В СП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разрезе социальных сфер  отсутствует конвергенция восприятия темы «качества услуг»: проявляемая, с одной стороны в готовности и открытости сфер культуры, спорта и образования, с другой закрытости к обсуждению лидеров СП сфер здравоохранения и социального обслуживания, что связывается с негативной коннотацией качества услуг СП в этих сферах, формируемой в публичном дискурсе.</a:t>
            </a:r>
            <a:endParaRPr lang="ru-RU" sz="1400" dirty="0"/>
          </a:p>
          <a:p>
            <a:pPr marL="514350" indent="-514350" algn="just">
              <a:buAutoNum type="arabicPeriod"/>
            </a:pPr>
            <a:r>
              <a:rPr lang="ru-RU" sz="1400" dirty="0"/>
              <a:t>Дивергенция инструментария оценок КУ по типам НКО. Классические НКО (СО НКО) – наличествует контроль качества услуг в выстраивании обратной связи с потребителями  услуг (анкетирование, устные опросы, письменные отзывы), оценка качества услуг интегрирована в </a:t>
            </a:r>
            <a:r>
              <a:rPr lang="en-GB" sz="1400" dirty="0"/>
              <a:t>KPI </a:t>
            </a:r>
            <a:r>
              <a:rPr lang="ru-RU" sz="1400" dirty="0"/>
              <a:t>проектов. НКО, входящие в реестр ПОУ (АНО), в формировании СМК – к контролю внутреннему добавляется внешней, выделение зоны ответственности за качество - оформление орг. структуры, управленческих решений (регламент СМК, </a:t>
            </a:r>
            <a:r>
              <a:rPr lang="ru-RU" sz="1400" dirty="0" err="1"/>
              <a:t>тех.карты</a:t>
            </a:r>
            <a:r>
              <a:rPr lang="ru-RU" sz="1400" dirty="0"/>
              <a:t> соц. услуг). </a:t>
            </a:r>
            <a:r>
              <a:rPr lang="ru-RU" sz="1100" b="1" dirty="0"/>
              <a:t>СП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применяют общие методы оценки качества, такие как контроль, количественные показатели, реакция на запросы клиента как в классических НКО.</a:t>
            </a:r>
            <a:endParaRPr lang="ru-RU" sz="1400" b="1" dirty="0"/>
          </a:p>
          <a:p>
            <a:pPr marL="514350" indent="-514350" algn="just">
              <a:buAutoNum type="arabicPeriod"/>
            </a:pPr>
            <a:r>
              <a:rPr lang="ru-RU" sz="1400" dirty="0"/>
              <a:t>Эксперты демонстрируют низкую осведомленность об институтах развития СМК. </a:t>
            </a:r>
          </a:p>
          <a:p>
            <a:pPr marL="514350" indent="-514350" algn="just">
              <a:buAutoNum type="arabicPeriod"/>
            </a:pPr>
            <a:r>
              <a:rPr lang="ru-RU" sz="1400" i="1" dirty="0"/>
              <a:t> </a:t>
            </a:r>
            <a:r>
              <a:rPr lang="ru-RU" sz="1400" dirty="0"/>
              <a:t>Большинство лидеров НКО и СП высказывают готовность: инициировать и развивать СМК в организации,  повысить квалификацию в этой области. </a:t>
            </a:r>
          </a:p>
          <a:p>
            <a:pPr marL="514350" indent="-514350" algn="just">
              <a:buAutoNum type="arabicPeriod"/>
            </a:pPr>
            <a:endParaRPr lang="ru-RU" sz="1400" i="1" dirty="0"/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05428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0" y="4680000"/>
            <a:ext cx="10079640" cy="98892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45"/>
          <p:cNvSpPr/>
          <p:nvPr/>
        </p:nvSpPr>
        <p:spPr>
          <a:xfrm>
            <a:off x="7920000" y="5157720"/>
            <a:ext cx="2084040" cy="4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8 НОЯБРЯ 2022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960" y="4721400"/>
            <a:ext cx="1399680" cy="85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ДЕНЬ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КАЧЕСТВА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НКО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0000" y="542160"/>
            <a:ext cx="5399640" cy="341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AAE8D-B060-22B0-0660-C87C6DDA5804}"/>
              </a:ext>
            </a:extLst>
          </p:cNvPr>
          <p:cNvSpPr txBox="1"/>
          <p:nvPr/>
        </p:nvSpPr>
        <p:spPr>
          <a:xfrm>
            <a:off x="423333" y="370122"/>
            <a:ext cx="9108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Выводы и точки роста…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7A31A-BF95-BFD1-E79E-5CC8EAA32ED2}"/>
              </a:ext>
            </a:extLst>
          </p:cNvPr>
          <p:cNvSpPr txBox="1"/>
          <p:nvPr/>
        </p:nvSpPr>
        <p:spPr>
          <a:xfrm>
            <a:off x="270933" y="999067"/>
            <a:ext cx="95419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/>
              <a:t> НГПСУ находится на этапе осознания инициации вхождения в СМК. </a:t>
            </a:r>
          </a:p>
          <a:p>
            <a:pPr algn="just">
              <a:buFontTx/>
              <a:buChar char="-"/>
            </a:pPr>
            <a:r>
              <a:rPr lang="ru-RU" dirty="0"/>
              <a:t>Для НГПСУ качество социальных услуг идентифицируется с клиентоориентированностью.  </a:t>
            </a:r>
          </a:p>
          <a:p>
            <a:pPr marL="0" indent="0" algn="just">
              <a:buNone/>
            </a:pPr>
            <a:r>
              <a:rPr lang="ru-RU" dirty="0"/>
              <a:t>- Для развития СМК в некоммерческом секторе значимо формирование инициации внешних триггеров, которое запущено в формировании  региональных баз лучших практик СО НКО; ФПГ в выделении проектов значком «топ 100», что требует дальнейшего развития. В Социальном предпринимательстве – выступает точкой роста….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Учитывая этап «вхождения СОНКО в СМК», необходимо дальнейшее продвижение СМК СО НКО в конкурсе Премии Правительства в области качества для организаций социальной сферы – выделение специальной номинации «первый шаг в СМК»; развитие квалификации ЧК НКО и СП. 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05533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0" y="4680000"/>
            <a:ext cx="10079640" cy="98892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45"/>
          <p:cNvSpPr/>
          <p:nvPr/>
        </p:nvSpPr>
        <p:spPr>
          <a:xfrm>
            <a:off x="7920000" y="5157720"/>
            <a:ext cx="2084040" cy="4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8 НОЯБРЯ 2022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960" y="4721400"/>
            <a:ext cx="1399680" cy="85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ДЕНЬ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КАЧЕСТВА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НКО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0000" y="542160"/>
            <a:ext cx="5399640" cy="341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AAE8D-B060-22B0-0660-C87C6DDA5804}"/>
              </a:ext>
            </a:extLst>
          </p:cNvPr>
          <p:cNvSpPr txBox="1"/>
          <p:nvPr/>
        </p:nvSpPr>
        <p:spPr>
          <a:xfrm>
            <a:off x="423333" y="370122"/>
            <a:ext cx="9108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Кулькова В.Ю. </a:t>
            </a:r>
            <a:r>
              <a:rPr lang="ru-RU" spc="-1" dirty="0">
                <a:latin typeface="Arial"/>
              </a:rPr>
              <a:t>Качество услуг негосударственных поставщиков в социальной сфере: компаративистика в экспертных оценках СО НКО и Социальных предпринимателей  </a:t>
            </a:r>
            <a:endParaRPr lang="ru-RU" sz="1800" b="0" strike="noStrike" spc="-1" dirty="0">
              <a:latin typeface="Arial"/>
            </a:endParaRP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7A31A-BF95-BFD1-E79E-5CC8EAA32ED2}"/>
              </a:ext>
            </a:extLst>
          </p:cNvPr>
          <p:cNvSpPr txBox="1"/>
          <p:nvPr/>
        </p:nvSpPr>
        <p:spPr>
          <a:xfrm>
            <a:off x="704826" y="999066"/>
            <a:ext cx="90233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Кулькова В.Ю. </a:t>
            </a:r>
            <a:r>
              <a:rPr lang="ru-RU" i="0" dirty="0">
                <a:effectLst/>
                <a:latin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КАЧЕСТВО УСЛУГ НЕКОММЕРЧЕСКИХ ОРГАНИЗАЦИЙ В РОССИЙСКОЙ ФЕДЕРАЦИИ. СОСТОЯНИЕ И "ТОЧКИ РОСТА" В ЭКСПЕРТНЫХ ОЦЕНКАХ</a:t>
            </a:r>
            <a:r>
              <a:rPr lang="ru-RU" i="0" dirty="0">
                <a:effectLst/>
                <a:latin typeface="Tahoma" panose="020B0604030504040204" pitchFamily="34" charset="0"/>
              </a:rPr>
              <a:t>//</a:t>
            </a:r>
            <a:r>
              <a:rPr lang="ru-R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Стандарты и качество</a:t>
            </a:r>
            <a:r>
              <a:rPr lang="ru-RU" dirty="0"/>
              <a:t>. - 2022. -  </a:t>
            </a:r>
            <a:r>
              <a:rPr lang="ru-RU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 6</a:t>
            </a:r>
            <a:r>
              <a:rPr lang="ru-RU" dirty="0"/>
              <a:t>. - С. 82-86.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Продолжение следует…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kulkova77@mail.ru</a:t>
            </a:r>
            <a:endParaRPr lang="ru-RU" dirty="0"/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732455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906</Words>
  <Application>Microsoft Office PowerPoint</Application>
  <PresentationFormat>Произвольный</PresentationFormat>
  <Paragraphs>82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Symbol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Варвара Юрьевна Кулькова</dc:creator>
  <dc:description/>
  <cp:lastModifiedBy>Варвара Кулькова</cp:lastModifiedBy>
  <cp:revision>16</cp:revision>
  <dcterms:created xsi:type="dcterms:W3CDTF">2022-10-22T16:44:47Z</dcterms:created>
  <dcterms:modified xsi:type="dcterms:W3CDTF">2022-11-07T09:06:30Z</dcterms:modified>
  <dc:language>ru-RU</dc:language>
</cp:coreProperties>
</file>